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63" r:id="rId5"/>
    <p:sldId id="277" r:id="rId6"/>
    <p:sldId id="278" r:id="rId7"/>
    <p:sldId id="279" r:id="rId8"/>
    <p:sldId id="280" r:id="rId9"/>
    <p:sldId id="290" r:id="rId10"/>
    <p:sldId id="292" r:id="rId11"/>
    <p:sldId id="282" r:id="rId12"/>
    <p:sldId id="284" r:id="rId13"/>
    <p:sldId id="283" r:id="rId14"/>
    <p:sldId id="287" r:id="rId15"/>
    <p:sldId id="265" r:id="rId16"/>
    <p:sldId id="285" r:id="rId17"/>
    <p:sldId id="272" r:id="rId18"/>
    <p:sldId id="26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742"/>
    <a:srgbClr val="FBB8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>
        <p:scale>
          <a:sx n="48" d="100"/>
          <a:sy n="48" d="100"/>
        </p:scale>
        <p:origin x="-2994" y="-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B6B0886-7CC4-48BE-9508-E58947A05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934744B-5116-4A3F-9370-F3DA4C830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960268D-FF48-4D29-947A-10D0AC52F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F87769C-B7ED-491D-BD98-C43520DBD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244B92-09F9-44D5-B16E-A42F629AB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68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9D6488-FCC9-469D-B8E3-A993864DC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2D8CD8-7ABD-4D32-9FEB-9B383A334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9B3D792-525A-4564-B226-FD6B5266CD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6E12813-A484-466B-8715-C59AE576A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6569D1C-6BD3-4E33-A14D-D6C3D2769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5B10F11-89C7-4D79-8CE1-A4920BB6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35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C1F0B6-D899-47A0-9902-B02AEB997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517D173-45FA-47F1-B463-BCAFB2A35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D036C6-4F8E-4990-A3F2-9B358ACBD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5C9BA41-A26A-4A1C-8EEB-F5F8DA7395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FFD4ED4-EF5B-408F-AB91-E96116BC47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228E852-10A2-4D83-82CC-3C69E60B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47EFE6A-C788-4C38-85D3-D8850237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827B07E-0595-4EA5-B842-7DFBA639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486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BC2C04-A04E-4107-BC02-5A63314B0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80FE674-A3AE-40DF-B81B-D6FED07F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D0F60AB-FE59-4CC4-BA31-142F10838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8D948347-2DE3-41CB-B40D-16F05F20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1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50E18A28-5B78-4579-99BE-7981E42C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92CF49C-9329-4F90-8DDA-EC747BF38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902D21B-51EB-447F-90BE-6B725D2FC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17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98CC1D-15E5-4100-9F99-D201A24C2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6C37138-8F68-4DFE-B10B-743E748AC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80EC7F5-08BC-4732-A6F4-0C59BEAFD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FBA175A-CCE4-4877-8817-A628ECC73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0DCB5C8-9D4F-4F0B-B597-E68D7E875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B5D39A9-DABC-4DBB-B922-93420FF4A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5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91D8DB-4377-4950-B876-3E3A54CF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06D0890-AF25-4A13-BF39-D8EEEC64E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1AE182-7091-4DBA-AB79-CBC975922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CA148D-ED83-4BC6-83D0-64BD340A6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ECF9A8F-FEF3-4CB8-B58D-0918A1B42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13FFA4D-FB64-4E92-8546-FB685DACC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9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DB31F1-228C-40C6-B624-23A343ED1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CABE0B7-56FC-48BA-A39C-37B34F97B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EBB1945-AD24-4E84-9DFC-5B8E51279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67EE48-2B60-401E-B494-3A7CABF4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8CBCE7A-E85A-400A-AF65-F54094635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54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6811A02-99BC-4B98-B939-926504C04D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CAE9657-1D00-4C11-B9F1-F1CA044FC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795D028-7514-44D2-B893-C66F067C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D452EE-B597-4B8F-9ED0-7A14B57E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4D2DED1-D988-4FF5-901D-CEA1F83B7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68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:a16="http://schemas.microsoft.com/office/drawing/2014/main" xmlns="" id="{0B504799-5A5B-4904-96F0-E39EDC0290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719263"/>
            <a:ext cx="12192000" cy="513873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8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ABFC8D9-3E46-4244-BCF8-DF828263A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000"/>
            <a:ext cx="11946000" cy="1141516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6" name="Рисунок 6">
            <a:extLst>
              <a:ext uri="{FF2B5EF4-FFF2-40B4-BE49-F238E27FC236}">
                <a16:creationId xmlns:a16="http://schemas.microsoft.com/office/drawing/2014/main" xmlns="" id="{D5ACAE7A-E405-438C-BF4B-A37C1D7BBD2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726000" y="2079000"/>
            <a:ext cx="5220000" cy="4230000"/>
          </a:xfrm>
        </p:spPr>
      </p:sp>
    </p:spTree>
    <p:extLst>
      <p:ext uri="{BB962C8B-B14F-4D97-AF65-F5344CB8AC3E}">
        <p14:creationId xmlns:p14="http://schemas.microsoft.com/office/powerpoint/2010/main" val="5328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FB528B-4022-481C-B4C4-547E2E58A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93A88FE-2B8F-4A7F-8115-58A11752B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F962E446-084A-4B5F-8B64-A7A2870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FB9AD15-C6D5-4FF2-A8FA-F855066B2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1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95E33173-FD76-4096-9269-4DAF27939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288" y="2304000"/>
            <a:ext cx="5960712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47BCC956-CB20-44D2-9E97-FD4B3765E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70688" y="0"/>
            <a:ext cx="5421312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ED4F1DA6-0E09-4DDD-91BB-50C934A988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063" y="3968750"/>
            <a:ext cx="6029325" cy="197961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6646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414338"/>
            <a:ext cx="5489575" cy="2835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988F824-2714-40D3-B7D1-032D9A70C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83" y="430470"/>
            <a:ext cx="5084575" cy="1173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2C7CB63-4F12-4BAC-9F52-10E4ABCEE44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6425" y="1944688"/>
            <a:ext cx="5040313" cy="46799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8C099E3E-6BA6-42CC-BA32-79F47F91AB8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3608388"/>
            <a:ext cx="5489575" cy="30162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8070353-59AD-4E85-AD00-AD390EB609E5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97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EE3F739-19A4-4190-A1FA-67EFCD502D1C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4051" y="593725"/>
            <a:ext cx="5489575" cy="2857398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43751F-5479-412E-84EF-955FC9844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000" y="593725"/>
            <a:ext cx="5151949" cy="103887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9A74BD7-8B5C-49BC-B03B-A549B6105B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944688"/>
            <a:ext cx="5151437" cy="481488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E2C0238A-CE92-48A9-B41C-AC423CC575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3833813"/>
            <a:ext cx="5489575" cy="292576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D3B8627-E627-4634-B66D-3D27D79305E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2122" y="548862"/>
            <a:ext cx="5489575" cy="5760275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944688-CD4C-42A4-912B-9CC26638C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000" y="548862"/>
            <a:ext cx="5188878" cy="10388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013647-54DF-4DD1-9AF0-D3F96F826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325" y="1898650"/>
            <a:ext cx="5189538" cy="44100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48B21DE2-9ECB-4665-9E2C-CBAAA3FFEAB7}"/>
              </a:ext>
            </a:extLst>
          </p:cNvPr>
          <p:cNvSpPr/>
          <p:nvPr userDrawn="1"/>
        </p:nvSpPr>
        <p:spPr>
          <a:xfrm>
            <a:off x="0" y="6399000"/>
            <a:ext cx="12192000" cy="45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1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33E598D-FE35-4AD2-85C8-760070BD09E5}"/>
              </a:ext>
            </a:extLst>
          </p:cNvPr>
          <p:cNvSpPr/>
          <p:nvPr userDrawn="1"/>
        </p:nvSpPr>
        <p:spPr>
          <a:xfrm>
            <a:off x="6110304" y="0"/>
            <a:ext cx="608169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исунок 6">
            <a:extLst>
              <a:ext uri="{FF2B5EF4-FFF2-40B4-BE49-F238E27FC236}">
                <a16:creationId xmlns:a16="http://schemas.microsoft.com/office/drawing/2014/main" xmlns="" id="{86409E55-BC35-47A1-8E1D-C84F1F8839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5999" y="548863"/>
            <a:ext cx="4552169" cy="2880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F013647-54DF-4DD1-9AF0-D3F96F8264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0325" y="1898650"/>
            <a:ext cx="5189538" cy="441007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1E5354C2-B4DE-450B-8855-78EE895CF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22" y="3699001"/>
            <a:ext cx="5226067" cy="765000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FB99D29D-3056-4958-A0C3-FB6C590DB2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2138" y="4733925"/>
            <a:ext cx="5226050" cy="18446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7656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4459DED-C11A-4511-A847-493005395558}"/>
              </a:ext>
            </a:extLst>
          </p:cNvPr>
          <p:cNvSpPr/>
          <p:nvPr userDrawn="1"/>
        </p:nvSpPr>
        <p:spPr>
          <a:xfrm>
            <a:off x="0" y="0"/>
            <a:ext cx="12192000" cy="182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B541E7-5B4D-43E5-8F59-EBDE70BC7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2081C85-17C3-4494-ADC5-41279F506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FDFDBC3-9040-454D-921A-8EFEBEB7EFAE}"/>
              </a:ext>
            </a:extLst>
          </p:cNvPr>
          <p:cNvSpPr/>
          <p:nvPr userDrawn="1"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noFill/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8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D23225-A6EB-4C9E-BE2E-B9D55EC99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9B195F4-6F69-45A4-A776-426F59E30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ADD8BE2-7D6B-4A75-8335-D690B278F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84120-DDB0-4CD8-A5A7-9CEC2FF4DA8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112EC0-B9D9-4A20-8B06-52909BCCC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4B120D-5D0E-4B47-AF11-603E420E9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presentation-creation.ru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B614CC-0DBF-4422-9735-A1F761FA8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3F02BD0-B6F7-4FC4-BE38-C3F83084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67E77E-7D10-4DF2-B1C4-409B43294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84120-DDB0-4CD8-A5A7-9CEC2FF4DA8A}" type="datetimeFigureOut">
              <a:rPr lang="ru-RU" smtClean="0"/>
              <a:pPr/>
              <a:t>11.11.2021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B76696-11F7-4C3D-B4AD-F6CDDE256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D6E1899-C8AF-4B4F-84CC-61C783520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70D3B-ABAB-4F8D-9335-B3598A2CBFD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1"/>
            <a:extLst>
              <a:ext uri="{FF2B5EF4-FFF2-40B4-BE49-F238E27FC236}">
                <a16:creationId xmlns:a16="http://schemas.microsoft.com/office/drawing/2014/main" xmlns="" id="{C1F857D3-07AD-4545-9B12-410A92E911D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2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0" r:id="rId3"/>
    <p:sldLayoutId id="2147483661" r:id="rId4"/>
    <p:sldLayoutId id="2147483662" r:id="rId5"/>
    <p:sldLayoutId id="2147483664" r:id="rId6"/>
    <p:sldLayoutId id="2147483667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5" r:id="rId18"/>
    <p:sldLayoutId id="2147483666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8AB3532-04C3-482F-8BCE-8461B638FC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41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9" y="1674000"/>
            <a:ext cx="11098421" cy="297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070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План мероприятий студенческого клуба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278CD70-AE68-456F-9A2D-F172E7C1C639}"/>
              </a:ext>
            </a:extLst>
          </p:cNvPr>
          <p:cNvSpPr/>
          <p:nvPr/>
        </p:nvSpPr>
        <p:spPr>
          <a:xfrm>
            <a:off x="3124157" y="2106097"/>
            <a:ext cx="2947820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Проектная деятельность РСМ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43594E-EA7A-4F97-BCA1-401A9417ED2B}"/>
              </a:ext>
            </a:extLst>
          </p:cNvPr>
          <p:cNvSpPr/>
          <p:nvPr/>
        </p:nvSpPr>
        <p:spPr>
          <a:xfrm>
            <a:off x="6047101" y="2111345"/>
            <a:ext cx="2951897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>
                <a:solidFill>
                  <a:schemeClr val="bg1"/>
                </a:solidFill>
              </a:rPr>
              <a:t>Корпус общественных наблюдателей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28F29BA-918B-4A41-8A1A-B69D91D4149D}"/>
              </a:ext>
            </a:extLst>
          </p:cNvPr>
          <p:cNvSpPr/>
          <p:nvPr/>
        </p:nvSpPr>
        <p:spPr>
          <a:xfrm>
            <a:off x="3129567" y="2851443"/>
            <a:ext cx="2947641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Реализация </a:t>
            </a:r>
            <a:r>
              <a:rPr lang="ru-RU" dirty="0" err="1" smtClean="0">
                <a:solidFill>
                  <a:schemeClr val="tx1"/>
                </a:solidFill>
              </a:rPr>
              <a:t>грантовой</a:t>
            </a:r>
            <a:r>
              <a:rPr lang="ru-RU" dirty="0" smtClean="0">
                <a:solidFill>
                  <a:schemeClr val="tx1"/>
                </a:solidFill>
              </a:rPr>
              <a:t> поддержки </a:t>
            </a:r>
            <a:r>
              <a:rPr lang="ru-RU" dirty="0" err="1" smtClean="0">
                <a:solidFill>
                  <a:schemeClr val="tx1"/>
                </a:solidFill>
              </a:rPr>
              <a:t>Ссузам</a:t>
            </a:r>
            <a:r>
              <a:rPr lang="ru-RU" dirty="0" smtClean="0">
                <a:solidFill>
                  <a:schemeClr val="tx1"/>
                </a:solidFill>
              </a:rPr>
              <a:t> и Вузам Новосибирской области, создание условий для обучения студентов по написанию социально-значимых проектов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903BA20-74DF-4175-8B38-F54B17809472}"/>
              </a:ext>
            </a:extLst>
          </p:cNvPr>
          <p:cNvSpPr/>
          <p:nvPr/>
        </p:nvSpPr>
        <p:spPr>
          <a:xfrm>
            <a:off x="6045767" y="2861319"/>
            <a:ext cx="2946996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3075502" y="5757099"/>
            <a:ext cx="2951897" cy="202772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E315B23-79CB-4805-92A3-59E8524F1B02}"/>
              </a:ext>
            </a:extLst>
          </p:cNvPr>
          <p:cNvSpPr/>
          <p:nvPr/>
        </p:nvSpPr>
        <p:spPr>
          <a:xfrm>
            <a:off x="6034844" y="5755697"/>
            <a:ext cx="2951439" cy="20417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811" y="2898979"/>
            <a:ext cx="1610583" cy="145468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943984" y="4329885"/>
            <a:ext cx="3077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Обеспечение и достижение максимальной прозрачности мониторинга при проведении государственной итоговой аттестации</a:t>
            </a:r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69000"/>
            <a:ext cx="1604750" cy="173528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000" y="3070557"/>
            <a:ext cx="1604750" cy="173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4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01000" y="372580"/>
            <a:ext cx="10515600" cy="1325563"/>
          </a:xfrm>
        </p:spPr>
        <p:txBody>
          <a:bodyPr/>
          <a:lstStyle/>
          <a:p>
            <a:r>
              <a:rPr lang="ru-RU" dirty="0" smtClean="0"/>
              <a:t>Студенческие клубы РСМ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6000" y="2304000"/>
            <a:ext cx="115128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Студенческий клуб Общероссийской общественной организации «Российский Союз Молодёжи» </a:t>
            </a:r>
            <a:r>
              <a:rPr lang="ru-RU" dirty="0" smtClean="0"/>
              <a:t>является </a:t>
            </a:r>
            <a:r>
              <a:rPr lang="ru-RU" dirty="0"/>
              <a:t>объединением членов РСМ обучающихся в образовательной организации высшего образования или профессиональной образовательной </a:t>
            </a:r>
            <a:r>
              <a:rPr lang="ru-RU" dirty="0" smtClean="0"/>
              <a:t>организации.</a:t>
            </a:r>
            <a:endParaRPr lang="en-US" dirty="0" smtClean="0"/>
          </a:p>
          <a:p>
            <a:pPr marL="0" indent="0">
              <a:buNone/>
            </a:pPr>
            <a:r>
              <a:rPr lang="ru-RU" b="1" i="1" dirty="0" smtClean="0">
                <a:solidFill>
                  <a:schemeClr val="accent1"/>
                </a:solidFill>
              </a:rPr>
              <a:t>Цель </a:t>
            </a:r>
            <a:r>
              <a:rPr lang="ru-RU" b="1" i="1" dirty="0">
                <a:solidFill>
                  <a:schemeClr val="accent1"/>
                </a:solidFill>
              </a:rPr>
              <a:t>студенческого клуба РСМ</a:t>
            </a:r>
            <a:r>
              <a:rPr lang="ru-RU" i="1" dirty="0">
                <a:solidFill>
                  <a:schemeClr val="accent1"/>
                </a:solidFill>
              </a:rPr>
              <a:t> </a:t>
            </a:r>
            <a:r>
              <a:rPr lang="ru-RU" i="1" dirty="0"/>
              <a:t>такая же, как и у Российского Союза Молодежи –</a:t>
            </a:r>
            <a:r>
              <a:rPr lang="ru-RU" dirty="0"/>
              <a:t> </a:t>
            </a:r>
            <a:r>
              <a:rPr lang="ru-RU" i="1" dirty="0"/>
              <a:t>объединение граждан и общественных объединений для содействия всестороннему развитию молодого человека, реализации его потенциала во всех сферах общественной жизни, защиты законных интересов и прав молодёжи.</a:t>
            </a:r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63500" y="459413"/>
            <a:ext cx="7065000" cy="115189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13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Создание студенческого клуба Российского Союза Молодежи в учебном заведении позволит: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8400" y="2079000"/>
            <a:ext cx="11252600" cy="4351338"/>
          </a:xfrm>
        </p:spPr>
        <p:txBody>
          <a:bodyPr>
            <a:normAutofit fontScale="92500" lnSpcReduction="10000"/>
          </a:bodyPr>
          <a:lstStyle/>
          <a:p>
            <a:pPr marL="0" indent="0" algn="just" fontAlgn="base">
              <a:buNone/>
            </a:pPr>
            <a:r>
              <a:rPr lang="ru-RU" dirty="0" smtClean="0"/>
              <a:t>-социально </a:t>
            </a:r>
            <a:r>
              <a:rPr lang="ru-RU" dirty="0"/>
              <a:t>активным молодым людям реализовать свой потенциал</a:t>
            </a:r>
            <a:r>
              <a:rPr lang="ru-RU" dirty="0" smtClean="0"/>
              <a:t>;</a:t>
            </a:r>
          </a:p>
          <a:p>
            <a:pPr marL="0" indent="0" algn="just" fontAlgn="base">
              <a:buNone/>
            </a:pPr>
            <a:r>
              <a:rPr lang="ru-RU" dirty="0" smtClean="0"/>
              <a:t>-разнообразить студенческую жизнь через вовлечение студентов в активную деятельность</a:t>
            </a:r>
            <a:r>
              <a:rPr lang="en-US" dirty="0"/>
              <a:t>;</a:t>
            </a:r>
            <a:endParaRPr lang="ru-RU" dirty="0"/>
          </a:p>
          <a:p>
            <a:pPr marL="0" indent="0" algn="just" fontAlgn="base">
              <a:buNone/>
            </a:pPr>
            <a:r>
              <a:rPr lang="ru-RU" dirty="0" smtClean="0"/>
              <a:t>-через </a:t>
            </a:r>
            <a:r>
              <a:rPr lang="ru-RU" dirty="0"/>
              <a:t>программы организации проводить воспитательную работу среди учащихся;</a:t>
            </a:r>
          </a:p>
          <a:p>
            <a:pPr marL="0" indent="0" algn="just" fontAlgn="base">
              <a:buNone/>
            </a:pPr>
            <a:r>
              <a:rPr lang="ru-RU" dirty="0" smtClean="0"/>
              <a:t>-использовать </a:t>
            </a:r>
            <a:r>
              <a:rPr lang="ru-RU" dirty="0"/>
              <a:t>метод работы с молодежью «ровесник к ровеснику», т.е. более подготовленные молодые люди являются трансляторами информации среди сверстников;</a:t>
            </a:r>
          </a:p>
          <a:p>
            <a:pPr marL="0" indent="0" algn="just" fontAlgn="base">
              <a:buNone/>
            </a:pPr>
            <a:r>
              <a:rPr lang="ru-RU" dirty="0" smtClean="0"/>
              <a:t>-активизировать </a:t>
            </a:r>
            <a:r>
              <a:rPr lang="ru-RU" dirty="0"/>
              <a:t>инициативу учащихся, студенчества, тем самым при разработке плана мероприятий учебного заведения учитывать интересы обучающихся.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63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Клуб РСМ </a:t>
            </a:r>
            <a:r>
              <a:rPr lang="ru-RU" dirty="0" smtClean="0"/>
              <a:t>сможет: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24000"/>
            <a:ext cx="10972800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-участвовать </a:t>
            </a:r>
            <a:r>
              <a:rPr lang="ru-RU" dirty="0"/>
              <a:t>в реализации центральных программ и федеральных проектов РСМ, программ региональной и  местной организации РСМ, выступать с инициативами по реализации программ и проектов;</a:t>
            </a:r>
          </a:p>
          <a:p>
            <a:pPr marL="0" indent="0" algn="just">
              <a:buNone/>
            </a:pPr>
            <a:r>
              <a:rPr lang="ru-RU" dirty="0" smtClean="0"/>
              <a:t>-использовать </a:t>
            </a:r>
            <a:r>
              <a:rPr lang="ru-RU" dirty="0"/>
              <a:t>в своей деятельности символику РСМ;</a:t>
            </a:r>
          </a:p>
          <a:p>
            <a:pPr marL="0" indent="0" algn="just">
              <a:buNone/>
            </a:pPr>
            <a:r>
              <a:rPr lang="ru-RU" dirty="0" smtClean="0"/>
              <a:t>-получать </a:t>
            </a:r>
            <a:r>
              <a:rPr lang="ru-RU" dirty="0"/>
              <a:t>информацию о деятельности РСМ;</a:t>
            </a:r>
          </a:p>
          <a:p>
            <a:pPr marL="0" indent="0" algn="just">
              <a:buNone/>
            </a:pPr>
            <a:r>
              <a:rPr lang="ru-RU" dirty="0"/>
              <a:t>-</a:t>
            </a:r>
            <a:r>
              <a:rPr lang="ru-RU" dirty="0" smtClean="0"/>
              <a:t>получать </a:t>
            </a:r>
            <a:r>
              <a:rPr lang="ru-RU" dirty="0"/>
              <a:t>консультативно-методическую и иную помощь по вопросам деятельности </a:t>
            </a:r>
            <a:r>
              <a:rPr lang="ru-RU" dirty="0" smtClean="0"/>
              <a:t>РСМ</a:t>
            </a:r>
            <a:r>
              <a:rPr lang="en-US" dirty="0"/>
              <a:t>;</a:t>
            </a:r>
            <a:endParaRPr lang="en-US" dirty="0" smtClean="0"/>
          </a:p>
          <a:p>
            <a:pPr marL="0" indent="0" algn="just">
              <a:buNone/>
            </a:pPr>
            <a:r>
              <a:rPr lang="ru-RU" dirty="0" smtClean="0"/>
              <a:t>-получать поддержку и помощь в продвижении членов РСМ.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54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Образовательная организация </a:t>
            </a:r>
            <a:r>
              <a:rPr lang="ru-RU" dirty="0" smtClean="0"/>
              <a:t>получит: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24000"/>
            <a:ext cx="10882800" cy="435133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-развитие </a:t>
            </a:r>
            <a:r>
              <a:rPr lang="ru-RU" dirty="0"/>
              <a:t>студенческих сообществ и увеличение социальной активности </a:t>
            </a:r>
            <a:r>
              <a:rPr lang="ru-RU" dirty="0" smtClean="0"/>
              <a:t>молодежи. Это является </a:t>
            </a:r>
            <a:r>
              <a:rPr lang="ru-RU" dirty="0"/>
              <a:t>одной из приоритетных задач Федерального проекта «Социальная активность» Национального проекта «Образование</a:t>
            </a:r>
            <a:r>
              <a:rPr lang="ru-RU" dirty="0" smtClean="0"/>
              <a:t>» </a:t>
            </a:r>
            <a:r>
              <a:rPr lang="ru-RU" sz="1900" dirty="0" smtClean="0"/>
              <a:t>(</a:t>
            </a:r>
            <a:r>
              <a:rPr lang="ru-RU" sz="1900" i="1" dirty="0"/>
              <a:t>о</a:t>
            </a:r>
            <a:r>
              <a:rPr lang="ru-RU" sz="1900" i="1" dirty="0" smtClean="0"/>
              <a:t>сновные </a:t>
            </a:r>
            <a:r>
              <a:rPr lang="ru-RU" sz="1900" i="1" dirty="0"/>
              <a:t>показатели указаны в Приказе </a:t>
            </a:r>
            <a:r>
              <a:rPr lang="ru-RU" sz="1900" i="1" dirty="0" err="1"/>
              <a:t>Росмолодежи</a:t>
            </a:r>
            <a:r>
              <a:rPr lang="ru-RU" sz="1900" i="1" dirty="0"/>
              <a:t> от 03.04.2020 № </a:t>
            </a:r>
            <a:r>
              <a:rPr lang="ru-RU" sz="1900" i="1" dirty="0" smtClean="0"/>
              <a:t>101)</a:t>
            </a:r>
            <a:r>
              <a:rPr lang="ru-RU" sz="1900" dirty="0" smtClean="0"/>
              <a:t>;</a:t>
            </a:r>
            <a:endParaRPr lang="ru-RU" sz="1900" dirty="0"/>
          </a:p>
          <a:p>
            <a:pPr marL="0" indent="0" algn="just">
              <a:buNone/>
            </a:pPr>
            <a:r>
              <a:rPr lang="ru-RU" dirty="0" smtClean="0"/>
              <a:t>-надежного </a:t>
            </a:r>
            <a:r>
              <a:rPr lang="ru-RU" dirty="0"/>
              <a:t>и авторитетного социального партнера в лице региональной организации </a:t>
            </a:r>
            <a:r>
              <a:rPr lang="ru-RU" dirty="0" smtClean="0"/>
              <a:t>РСМ; 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-увеличение </a:t>
            </a:r>
            <a:r>
              <a:rPr lang="ru-RU" dirty="0"/>
              <a:t>роли образовательной организации в работе с гражданским обществом в регионе и в реализации «третьей миссии</a:t>
            </a:r>
            <a:r>
              <a:rPr lang="ru-RU" dirty="0" smtClean="0"/>
              <a:t>»;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-реализацию </a:t>
            </a:r>
            <a:r>
              <a:rPr lang="ru-RU" dirty="0"/>
              <a:t>на территории образовательной организации проектов «Студенческая весна» и «Студент года», которые входят в президентскую платформу «Россия – страна возможностей</a:t>
            </a:r>
            <a:r>
              <a:rPr lang="ru-RU" dirty="0" smtClean="0"/>
              <a:t>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60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3" b="10243"/>
          <a:stretch>
            <a:fillRect/>
          </a:stretch>
        </p:blipFill>
        <p:spPr>
          <a:xfrm>
            <a:off x="642753" y="1330033"/>
            <a:ext cx="4774483" cy="3020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19A61267-3527-4E85-851F-08803833D3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1911" y="4489121"/>
            <a:ext cx="5036520" cy="4428435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solidFill>
                  <a:schemeClr val="tx1"/>
                </a:solidFill>
              </a:rPr>
              <a:t>Награды Российского Союза Молодежи являются формой поощрения членов РСМ за активную работу в Российском Союзе Молодежи, участие в проектной и программной деятельности РСМ, развитии организационной структуры РСМ, укреплении материально-технической базы </a:t>
            </a:r>
            <a:r>
              <a:rPr lang="ru-RU" sz="2000" dirty="0" smtClean="0">
                <a:solidFill>
                  <a:schemeClr val="tx1"/>
                </a:solidFill>
              </a:rPr>
              <a:t>организации.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E5F1F13D-A794-452F-9B98-1512414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66902"/>
            <a:ext cx="5961560" cy="765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/>
                </a:solidFill>
              </a:rPr>
              <a:t>Награды</a:t>
            </a:r>
            <a:br>
              <a:rPr lang="ru-RU" sz="2800" b="1" dirty="0">
                <a:solidFill>
                  <a:schemeClr val="accent1"/>
                </a:solidFill>
              </a:rPr>
            </a:br>
            <a:r>
              <a:rPr lang="ru-RU" sz="2800" b="1" dirty="0">
                <a:solidFill>
                  <a:schemeClr val="accent1"/>
                </a:solidFill>
              </a:rPr>
              <a:t>Российского Союза Молодежи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DDACCC89-75B5-40B0-9CFD-032EC5CF6799}"/>
              </a:ext>
            </a:extLst>
          </p:cNvPr>
          <p:cNvSpPr>
            <a:spLocks/>
          </p:cNvSpPr>
          <p:nvPr/>
        </p:nvSpPr>
        <p:spPr>
          <a:xfrm>
            <a:off x="5769211" y="238398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436C7E44-D124-4CC0-87C6-6A59D211C9C3}"/>
              </a:ext>
            </a:extLst>
          </p:cNvPr>
          <p:cNvSpPr txBox="1">
            <a:spLocks/>
          </p:cNvSpPr>
          <p:nvPr/>
        </p:nvSpPr>
        <p:spPr>
          <a:xfrm>
            <a:off x="6649879" y="584258"/>
            <a:ext cx="3136121" cy="49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15" name="Текст 7">
            <a:extLst>
              <a:ext uri="{FF2B5EF4-FFF2-40B4-BE49-F238E27FC236}">
                <a16:creationId xmlns:a16="http://schemas.microsoft.com/office/drawing/2014/main" xmlns="" id="{5247EA68-C5E3-4B87-9851-EA564AD781DE}"/>
              </a:ext>
            </a:extLst>
          </p:cNvPr>
          <p:cNvSpPr txBox="1">
            <a:spLocks/>
          </p:cNvSpPr>
          <p:nvPr/>
        </p:nvSpPr>
        <p:spPr>
          <a:xfrm>
            <a:off x="6668255" y="2599472"/>
            <a:ext cx="4949999" cy="67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C336B2F-8212-4D82-838D-3247E571E6DA}"/>
              </a:ext>
            </a:extLst>
          </p:cNvPr>
          <p:cNvSpPr>
            <a:spLocks/>
          </p:cNvSpPr>
          <p:nvPr/>
        </p:nvSpPr>
        <p:spPr>
          <a:xfrm>
            <a:off x="5764306" y="1071917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7">
            <a:extLst>
              <a:ext uri="{FF2B5EF4-FFF2-40B4-BE49-F238E27FC236}">
                <a16:creationId xmlns:a16="http://schemas.microsoft.com/office/drawing/2014/main" xmlns="" id="{62ACCDFD-0334-48A0-85CA-6DBF2C986A22}"/>
              </a:ext>
            </a:extLst>
          </p:cNvPr>
          <p:cNvSpPr txBox="1">
            <a:spLocks/>
          </p:cNvSpPr>
          <p:nvPr/>
        </p:nvSpPr>
        <p:spPr>
          <a:xfrm>
            <a:off x="6701686" y="4113786"/>
            <a:ext cx="4949999" cy="67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0D2C608C-875D-4803-9E9A-207667A1855F}"/>
              </a:ext>
            </a:extLst>
          </p:cNvPr>
          <p:cNvSpPr>
            <a:spLocks/>
          </p:cNvSpPr>
          <p:nvPr/>
        </p:nvSpPr>
        <p:spPr>
          <a:xfrm>
            <a:off x="5786295" y="1859068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Текст 7">
            <a:extLst>
              <a:ext uri="{FF2B5EF4-FFF2-40B4-BE49-F238E27FC236}">
                <a16:creationId xmlns:a16="http://schemas.microsoft.com/office/drawing/2014/main" xmlns="" id="{8E83F104-EE3F-46C5-96B8-A78A0A517503}"/>
              </a:ext>
            </a:extLst>
          </p:cNvPr>
          <p:cNvSpPr txBox="1">
            <a:spLocks/>
          </p:cNvSpPr>
          <p:nvPr/>
        </p:nvSpPr>
        <p:spPr>
          <a:xfrm>
            <a:off x="6683310" y="3618436"/>
            <a:ext cx="3136121" cy="49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A1306FE-F640-4520-9369-D4F12A7AE447}"/>
              </a:ext>
            </a:extLst>
          </p:cNvPr>
          <p:cNvSpPr txBox="1"/>
          <p:nvPr/>
        </p:nvSpPr>
        <p:spPr>
          <a:xfrm>
            <a:off x="5961560" y="376145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3" name="Текст 7">
            <a:extLst>
              <a:ext uri="{FF2B5EF4-FFF2-40B4-BE49-F238E27FC236}">
                <a16:creationId xmlns:a16="http://schemas.microsoft.com/office/drawing/2014/main" xmlns="" id="{964BEDE2-5A2D-477C-A949-659CA59279F0}"/>
              </a:ext>
            </a:extLst>
          </p:cNvPr>
          <p:cNvSpPr txBox="1">
            <a:spLocks/>
          </p:cNvSpPr>
          <p:nvPr/>
        </p:nvSpPr>
        <p:spPr>
          <a:xfrm>
            <a:off x="6701686" y="5633650"/>
            <a:ext cx="4949999" cy="67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F7625622-E5A4-4513-BEA6-C0C12F844320}"/>
              </a:ext>
            </a:extLst>
          </p:cNvPr>
          <p:cNvSpPr>
            <a:spLocks/>
          </p:cNvSpPr>
          <p:nvPr/>
        </p:nvSpPr>
        <p:spPr>
          <a:xfrm>
            <a:off x="5809288" y="2646219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Текст 7">
            <a:extLst>
              <a:ext uri="{FF2B5EF4-FFF2-40B4-BE49-F238E27FC236}">
                <a16:creationId xmlns:a16="http://schemas.microsoft.com/office/drawing/2014/main" xmlns="" id="{AE02F1F1-12B3-4CFC-BE76-BA3B8B548CB0}"/>
              </a:ext>
            </a:extLst>
          </p:cNvPr>
          <p:cNvSpPr txBox="1">
            <a:spLocks/>
          </p:cNvSpPr>
          <p:nvPr/>
        </p:nvSpPr>
        <p:spPr>
          <a:xfrm>
            <a:off x="6683310" y="5138300"/>
            <a:ext cx="3136121" cy="495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623DC7B-4AF5-4F2F-9DE4-86127E17F903}"/>
              </a:ext>
            </a:extLst>
          </p:cNvPr>
          <p:cNvSpPr txBox="1"/>
          <p:nvPr/>
        </p:nvSpPr>
        <p:spPr>
          <a:xfrm>
            <a:off x="5961560" y="528131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7625622-E5A4-4513-BEA6-C0C12F844320}"/>
              </a:ext>
            </a:extLst>
          </p:cNvPr>
          <p:cNvSpPr>
            <a:spLocks/>
          </p:cNvSpPr>
          <p:nvPr/>
        </p:nvSpPr>
        <p:spPr>
          <a:xfrm>
            <a:off x="5822883" y="3479738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F7625622-E5A4-4513-BEA6-C0C12F844320}"/>
              </a:ext>
            </a:extLst>
          </p:cNvPr>
          <p:cNvSpPr>
            <a:spLocks/>
          </p:cNvSpPr>
          <p:nvPr/>
        </p:nvSpPr>
        <p:spPr>
          <a:xfrm>
            <a:off x="5841258" y="4308647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F7625622-E5A4-4513-BEA6-C0C12F844320}"/>
              </a:ext>
            </a:extLst>
          </p:cNvPr>
          <p:cNvSpPr>
            <a:spLocks/>
          </p:cNvSpPr>
          <p:nvPr/>
        </p:nvSpPr>
        <p:spPr>
          <a:xfrm>
            <a:off x="5861775" y="5137556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F7625622-E5A4-4513-BEA6-C0C12F844320}"/>
              </a:ext>
            </a:extLst>
          </p:cNvPr>
          <p:cNvSpPr>
            <a:spLocks/>
          </p:cNvSpPr>
          <p:nvPr/>
        </p:nvSpPr>
        <p:spPr>
          <a:xfrm>
            <a:off x="5880151" y="5966465"/>
            <a:ext cx="648000" cy="64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434295" y="349193"/>
            <a:ext cx="39666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Благодарность Председателя РСМ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63383" y="1170571"/>
            <a:ext cx="39520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Почетный диплом РСМ</a:t>
            </a:r>
          </a:p>
          <a:p>
            <a:endParaRPr lang="ru-RU" sz="1900" dirty="0"/>
          </a:p>
        </p:txBody>
      </p:sp>
      <p:sp>
        <p:nvSpPr>
          <p:cNvPr id="4" name="TextBox 3"/>
          <p:cNvSpPr txBox="1"/>
          <p:nvPr/>
        </p:nvSpPr>
        <p:spPr>
          <a:xfrm>
            <a:off x="6499170" y="1860846"/>
            <a:ext cx="515251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Знак «За активную работу в Российском Союзе Молодежи»</a:t>
            </a:r>
          </a:p>
          <a:p>
            <a:endParaRPr lang="ru-RU" sz="1900" dirty="0"/>
          </a:p>
        </p:txBody>
      </p:sp>
      <p:sp>
        <p:nvSpPr>
          <p:cNvPr id="5" name="TextBox 4"/>
          <p:cNvSpPr txBox="1"/>
          <p:nvPr/>
        </p:nvSpPr>
        <p:spPr>
          <a:xfrm>
            <a:off x="6499170" y="2809688"/>
            <a:ext cx="31870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Знак «За заслуги» II степени</a:t>
            </a:r>
          </a:p>
          <a:p>
            <a:endParaRPr lang="ru-RU" sz="1900" dirty="0"/>
          </a:p>
        </p:txBody>
      </p:sp>
      <p:sp>
        <p:nvSpPr>
          <p:cNvPr id="7" name="TextBox 6"/>
          <p:cNvSpPr txBox="1"/>
          <p:nvPr/>
        </p:nvSpPr>
        <p:spPr>
          <a:xfrm>
            <a:off x="6524643" y="3594648"/>
            <a:ext cx="313612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Знак «За заслуги» I степени</a:t>
            </a:r>
          </a:p>
          <a:p>
            <a:endParaRPr lang="ru-RU" sz="1900" dirty="0"/>
          </a:p>
        </p:txBody>
      </p:sp>
      <p:sp>
        <p:nvSpPr>
          <p:cNvPr id="10" name="TextBox 9"/>
          <p:cNvSpPr txBox="1"/>
          <p:nvPr/>
        </p:nvSpPr>
        <p:spPr>
          <a:xfrm>
            <a:off x="6524643" y="4311821"/>
            <a:ext cx="549834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Знак «За поддержку деятельности Российского Союза Молодежи» (партнерский знак РСМ)</a:t>
            </a:r>
          </a:p>
          <a:p>
            <a:endParaRPr lang="ru-RU" sz="1900" dirty="0"/>
          </a:p>
        </p:txBody>
      </p:sp>
      <p:sp>
        <p:nvSpPr>
          <p:cNvPr id="32" name="TextBox 31"/>
          <p:cNvSpPr txBox="1"/>
          <p:nvPr/>
        </p:nvSpPr>
        <p:spPr>
          <a:xfrm>
            <a:off x="6508770" y="5269195"/>
            <a:ext cx="525054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Медаль РСМ «За вклад в работу с молодежью»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508770" y="5963059"/>
            <a:ext cx="421613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</a:rPr>
              <a:t>Почетное звание «Почетный член РСМ»</a:t>
            </a:r>
          </a:p>
          <a:p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55023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КОМАНДА: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6000" y="2124000"/>
            <a:ext cx="5309999" cy="369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00" y="1971079"/>
            <a:ext cx="3960315" cy="3983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24400" y="2281661"/>
            <a:ext cx="345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Председатель НРОО РСМ:</a:t>
            </a:r>
          </a:p>
          <a:p>
            <a:r>
              <a:rPr lang="ru-RU" sz="2000" dirty="0" smtClean="0"/>
              <a:t>Мироненко Евгений</a:t>
            </a:r>
          </a:p>
          <a:p>
            <a:r>
              <a:rPr lang="ru-RU" sz="2000" dirty="0" smtClean="0"/>
              <a:t>+7(905) 938-10-00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82100" y="4778425"/>
            <a:ext cx="332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Пресс-секретарь НРОО РСМ:</a:t>
            </a:r>
          </a:p>
          <a:p>
            <a:r>
              <a:rPr lang="ru-RU" sz="2000" dirty="0" err="1" smtClean="0"/>
              <a:t>Грибкова</a:t>
            </a:r>
            <a:r>
              <a:rPr lang="ru-RU" sz="2000" dirty="0" smtClean="0"/>
              <a:t> Дарья</a:t>
            </a:r>
          </a:p>
          <a:p>
            <a:r>
              <a:rPr lang="ru-RU" sz="2000" dirty="0" smtClean="0"/>
              <a:t>+7 (913) 378-56-41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82100" y="3313371"/>
            <a:ext cx="34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Заместитель председателя НРОО РСМ:</a:t>
            </a:r>
          </a:p>
          <a:p>
            <a:r>
              <a:rPr lang="ru-RU" sz="2000" dirty="0" smtClean="0"/>
              <a:t>Ярыгин Илья</a:t>
            </a:r>
          </a:p>
          <a:p>
            <a:r>
              <a:rPr lang="ru-RU" sz="2000" dirty="0" smtClean="0"/>
              <a:t>+7 (999) 464-45-17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7619799" y="2511907"/>
            <a:ext cx="443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Руководитель отдела по организации студенческих клубов НРОО РСМ:</a:t>
            </a:r>
          </a:p>
          <a:p>
            <a:r>
              <a:rPr lang="ru-RU" sz="2000" dirty="0" smtClean="0"/>
              <a:t>Абовян Мариам</a:t>
            </a:r>
          </a:p>
          <a:p>
            <a:r>
              <a:rPr lang="ru-RU" sz="2000" dirty="0" smtClean="0"/>
              <a:t>+7 (951) 377-13-50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625199" y="4150669"/>
            <a:ext cx="39608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Руководитель ресурсного центра НРОО РСМ:</a:t>
            </a:r>
          </a:p>
          <a:p>
            <a:r>
              <a:rPr lang="ru-RU" sz="2000" dirty="0" smtClean="0"/>
              <a:t>Иванова Татьяна</a:t>
            </a:r>
          </a:p>
          <a:p>
            <a:r>
              <a:rPr lang="ru-RU" sz="2000" dirty="0" smtClean="0"/>
              <a:t>+7 (996) 377-00-23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276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КОНТАКТЫ: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159" y="2496620"/>
            <a:ext cx="2496089" cy="3064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 smtClean="0"/>
              <a:t>vk.com/</a:t>
            </a:r>
            <a:r>
              <a:rPr lang="en-US" sz="9600" dirty="0" err="1" smtClean="0"/>
              <a:t>rsm_nso</a:t>
            </a:r>
            <a:endParaRPr lang="en-US" sz="9600" dirty="0" smtClean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https://avatars.mds.yandex.net/get-zen_doc/1705407/pub_5f8e9f9b75135c1999a0a386_5f8ea1d075135c1999a57790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1" y="2233804"/>
            <a:ext cx="832080" cy="83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.pinimg.com/originals/93/9d/38/939d381f555ce70b8b9958da90fc2b4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626" y="2284744"/>
            <a:ext cx="730200" cy="7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pinclipart.com/picdir/big/143-1431208_baltic-honeybadger-facebook-telegram-clipar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301" y="2276944"/>
            <a:ext cx="845345" cy="86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7891" y="2910359"/>
            <a:ext cx="2413936" cy="2413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31726" y="3079622"/>
            <a:ext cx="2197866" cy="22446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001069" y="3013202"/>
            <a:ext cx="2348554" cy="24855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43156" y="2349422"/>
            <a:ext cx="2857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err="1"/>
              <a:t>rsm</a:t>
            </a:r>
            <a:r>
              <a:rPr lang="ru-RU" sz="2800" dirty="0"/>
              <a:t>_</a:t>
            </a:r>
            <a:r>
              <a:rPr lang="en-US" sz="2800" dirty="0" err="1"/>
              <a:t>nso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019646" y="2349422"/>
            <a:ext cx="283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t.me/</a:t>
            </a:r>
            <a:r>
              <a:rPr lang="en-US" sz="2800" dirty="0" err="1" smtClean="0"/>
              <a:t>rsm_nso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3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E893E3A9-6396-47AA-8648-E22DFF86D681}"/>
              </a:ext>
            </a:extLst>
          </p:cNvPr>
          <p:cNvSpPr txBox="1">
            <a:spLocks/>
          </p:cNvSpPr>
          <p:nvPr/>
        </p:nvSpPr>
        <p:spPr>
          <a:xfrm>
            <a:off x="1570854" y="3116019"/>
            <a:ext cx="8590623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СПАСИБО ЗА ВНИМАНИЕ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xmlns="" id="{2038F74A-EA8F-439E-9748-492716191358}"/>
              </a:ext>
            </a:extLst>
          </p:cNvPr>
          <p:cNvSpPr txBox="1">
            <a:spLocks/>
          </p:cNvSpPr>
          <p:nvPr/>
        </p:nvSpPr>
        <p:spPr>
          <a:xfrm>
            <a:off x="2900998" y="2962629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80" y="1506534"/>
            <a:ext cx="2965943" cy="6096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7" y="3065043"/>
            <a:ext cx="846710" cy="8912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718" y="4534510"/>
            <a:ext cx="956485" cy="11066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424" y="1477167"/>
            <a:ext cx="1223071" cy="10118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77" y="2379219"/>
            <a:ext cx="1984452" cy="19836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072" y="4145828"/>
            <a:ext cx="2512000" cy="188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5167" y="969975"/>
            <a:ext cx="1734000" cy="1734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51" y="4775113"/>
            <a:ext cx="2260348" cy="8542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00" y="1154748"/>
            <a:ext cx="1313229" cy="131322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73" y="4668358"/>
            <a:ext cx="2322450" cy="81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/>
          <p:cNvSpPr/>
          <p:nvPr/>
        </p:nvSpPr>
        <p:spPr>
          <a:xfrm>
            <a:off x="7556384" y="4968052"/>
            <a:ext cx="858080" cy="790066"/>
          </a:xfrm>
          <a:prstGeom prst="ellipse">
            <a:avLst/>
          </a:prstGeom>
          <a:solidFill>
            <a:srgbClr val="141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73776C0-3917-4D9C-A313-D3CF4DC4A976}"/>
              </a:ext>
            </a:extLst>
          </p:cNvPr>
          <p:cNvSpPr/>
          <p:nvPr/>
        </p:nvSpPr>
        <p:spPr>
          <a:xfrm>
            <a:off x="8751000" y="0"/>
            <a:ext cx="3441000" cy="2169000"/>
          </a:xfrm>
          <a:prstGeom prst="rect">
            <a:avLst/>
          </a:prstGeom>
          <a:solidFill>
            <a:srgbClr val="1417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33" b="18733"/>
          <a:stretch>
            <a:fillRect/>
          </a:stretch>
        </p:blipFill>
        <p:spPr>
          <a:xfrm>
            <a:off x="5770541" y="304290"/>
            <a:ext cx="5826747" cy="3009419"/>
          </a:xfr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xmlns="" id="{52544E9D-83A1-4CEC-B5E1-062CBAAF8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08" y="309951"/>
            <a:ext cx="4908872" cy="1215000"/>
          </a:xfrm>
        </p:spPr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141742"/>
                </a:solidFill>
              </a:rPr>
              <a:t>РСМ- это </a:t>
            </a:r>
            <a:r>
              <a:rPr lang="ru-RU" b="1" dirty="0">
                <a:solidFill>
                  <a:schemeClr val="accent1"/>
                </a:solidFill>
              </a:rPr>
              <a:t/>
            </a:r>
            <a:br>
              <a:rPr lang="ru-RU" b="1" dirty="0">
                <a:solidFill>
                  <a:schemeClr val="accent1"/>
                </a:solidFill>
              </a:rPr>
            </a:b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CE8180A0-DE95-4532-87BB-D9CEB4C8C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608" y="1260771"/>
            <a:ext cx="5040312" cy="5152819"/>
          </a:xfrm>
        </p:spPr>
        <p:txBody>
          <a:bodyPr>
            <a:noAutofit/>
          </a:bodyPr>
          <a:lstStyle/>
          <a:p>
            <a:r>
              <a:rPr lang="ru-RU" sz="1800" dirty="0"/>
              <a:t>Одна из самых массовых молодежных неполитических некоммерческих организаций Российской Федерации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С 1990 года Российский Союз Молодежи объединяет интересных, талантливых и активных, находит и раскрывает способности в молодых людях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РСМ </a:t>
            </a:r>
            <a:r>
              <a:rPr lang="ru-RU" sz="1800" dirty="0"/>
              <a:t>осуществляет системную работу по реализации программ и проектов для молодежи в сфере патриотического воспитания, содействия профессиональной занятости, развития интеллектуального потенциала молодежи, развития внутреннего молодежного туризма, международного молодежного сотрудничества, развития кадрового потенциала молодежи, поддержки молодежного творчества, вовлечения молодежи в социальную практику, развития социальных инициатив у молодежи</a:t>
            </a:r>
            <a:r>
              <a:rPr lang="ru-RU" sz="1800" dirty="0" smtClean="0"/>
              <a:t>.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145E89E-04BE-4D06-A97B-D4FF034CE9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81000" y="6354000"/>
            <a:ext cx="10484575" cy="2385637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141742"/>
                </a:solidFill>
              </a:rPr>
              <a:t>Российский Союз Молодежи – создадим будущее России </a:t>
            </a:r>
            <a:r>
              <a:rPr lang="ru-RU" b="1" i="1" dirty="0" smtClean="0">
                <a:solidFill>
                  <a:srgbClr val="141742"/>
                </a:solidFill>
              </a:rPr>
              <a:t>вместе!</a:t>
            </a:r>
            <a:endParaRPr lang="ru-RU" sz="2200" i="1" dirty="0">
              <a:solidFill>
                <a:srgbClr val="14174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1000" y="3519000"/>
            <a:ext cx="5096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У нас каждый может себе найти программу и проект по </a:t>
            </a:r>
            <a:r>
              <a:rPr lang="ru-RU" sz="2400" i="1" dirty="0" smtClean="0"/>
              <a:t>интересам </a:t>
            </a:r>
            <a:r>
              <a:rPr lang="ru-RU" sz="2400" i="1" dirty="0"/>
              <a:t>и</a:t>
            </a:r>
            <a:r>
              <a:rPr lang="ru-RU" sz="2400" i="1" dirty="0" smtClean="0"/>
              <a:t>ли </a:t>
            </a:r>
            <a:r>
              <a:rPr lang="ru-RU" sz="2400" i="1" dirty="0"/>
              <a:t>разработать свою </a:t>
            </a:r>
            <a:r>
              <a:rPr lang="ru-RU" sz="2400" i="1" dirty="0" smtClean="0"/>
              <a:t>инициативу</a:t>
            </a:r>
            <a:endParaRPr lang="ru-RU" sz="2400" i="1" dirty="0"/>
          </a:p>
          <a:p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5815237" y="4968052"/>
            <a:ext cx="858080" cy="790066"/>
          </a:xfrm>
          <a:prstGeom prst="ellipse">
            <a:avLst/>
          </a:prstGeom>
          <a:solidFill>
            <a:srgbClr val="141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824862" y="5168464"/>
            <a:ext cx="1277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10 млн.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24085" y="5178419"/>
            <a:ext cx="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&gt;</a:t>
            </a:r>
            <a:r>
              <a:rPr lang="ru-RU" b="1" dirty="0" smtClean="0">
                <a:solidFill>
                  <a:schemeClr val="bg1"/>
                </a:solidFill>
              </a:rPr>
              <a:t>75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402732" y="4979581"/>
            <a:ext cx="858080" cy="790066"/>
          </a:xfrm>
          <a:prstGeom prst="ellipse">
            <a:avLst/>
          </a:prstGeom>
          <a:solidFill>
            <a:srgbClr val="141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802216" y="4979581"/>
            <a:ext cx="858080" cy="790066"/>
          </a:xfrm>
          <a:prstGeom prst="ellipse">
            <a:avLst/>
          </a:prstGeom>
          <a:solidFill>
            <a:srgbClr val="141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9641452" y="5210486"/>
            <a:ext cx="745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965388" y="5164800"/>
            <a:ext cx="630000" cy="369332"/>
          </a:xfrm>
          <a:prstGeom prst="rect">
            <a:avLst/>
          </a:prstGeom>
          <a:solidFill>
            <a:srgbClr val="141742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200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6976" y="5773864"/>
            <a:ext cx="127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участников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925257" y="5673085"/>
            <a:ext cx="2036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редставительств и организаций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757345" y="5672649"/>
            <a:ext cx="1962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бщероссийских программ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10479552" y="5657285"/>
            <a:ext cx="1607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егиональных программ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421636" y="1383485"/>
            <a:ext cx="176608" cy="141466"/>
          </a:xfrm>
          <a:prstGeom prst="ellipse">
            <a:avLst/>
          </a:prstGeom>
          <a:solidFill>
            <a:srgbClr val="141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421945" y="3348791"/>
            <a:ext cx="176608" cy="141466"/>
          </a:xfrm>
          <a:prstGeom prst="ellipse">
            <a:avLst/>
          </a:prstGeom>
          <a:solidFill>
            <a:srgbClr val="141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21636" y="2236180"/>
            <a:ext cx="176608" cy="141466"/>
          </a:xfrm>
          <a:prstGeom prst="ellipse">
            <a:avLst/>
          </a:prstGeom>
          <a:solidFill>
            <a:srgbClr val="1417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20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bro-rsm.ru/uploads/s/4/b/o/4bopaf8inmrd/img/full_cE8nZeDr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3" b="10853"/>
          <a:stretch>
            <a:fillRect/>
          </a:stretch>
        </p:blipFill>
        <p:spPr bwMode="auto">
          <a:xfrm>
            <a:off x="249975" y="2517800"/>
            <a:ext cx="5576025" cy="290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28986" y="388613"/>
            <a:ext cx="5151949" cy="10388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Традиции и символика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>
          <a:xfrm>
            <a:off x="5996360" y="1944000"/>
            <a:ext cx="6185040" cy="4590000"/>
          </a:xfrm>
        </p:spPr>
        <p:txBody>
          <a:bodyPr>
            <a:normAutofit fontScale="92500" lnSpcReduction="10000"/>
          </a:bodyPr>
          <a:lstStyle/>
          <a:p>
            <a:r>
              <a:rPr lang="ru-RU" altLang="ru-RU" dirty="0"/>
              <a:t>У каждого из членов РСМ есть свой значок - золотой берёзовый листок с аббревиатурой РСМ. </a:t>
            </a:r>
            <a:endParaRPr lang="ru-RU" altLang="ru-RU" dirty="0" smtClean="0"/>
          </a:p>
          <a:p>
            <a:r>
              <a:rPr lang="ru-RU" altLang="ru-RU" b="1" dirty="0" smtClean="0"/>
              <a:t>Золотой</a:t>
            </a:r>
            <a:r>
              <a:rPr lang="ru-RU" altLang="ru-RU" dirty="0"/>
              <a:t>, потому что молодежь – золотой фонд нашей страны, </a:t>
            </a:r>
            <a:r>
              <a:rPr lang="ru-RU" altLang="ru-RU" b="1" dirty="0"/>
              <a:t>листок</a:t>
            </a:r>
            <a:r>
              <a:rPr lang="ru-RU" altLang="ru-RU" dirty="0"/>
              <a:t>, потому что он ассоциируется с молодостью, </a:t>
            </a:r>
            <a:r>
              <a:rPr lang="ru-RU" altLang="ru-RU" b="1" dirty="0"/>
              <a:t>березовый</a:t>
            </a:r>
            <a:r>
              <a:rPr lang="ru-RU" altLang="ru-RU" dirty="0"/>
              <a:t>, потому что берёза - символ России. </a:t>
            </a:r>
          </a:p>
          <a:p>
            <a:r>
              <a:rPr lang="ru-RU" altLang="ru-RU" dirty="0"/>
              <a:t>Флаг Российского Союза Молодежи поднимается в самых отдаленных уголках нашей страны, в маленьких городах и посёлках, в столице и за пределами России.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>
          <a:xfrm>
            <a:off x="2676000" y="6426800"/>
            <a:ext cx="10079575" cy="2925762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altLang="ru-RU" b="1" i="1" dirty="0">
                <a:solidFill>
                  <a:srgbClr val="141742"/>
                </a:solidFill>
              </a:rPr>
              <a:t>Девиз </a:t>
            </a:r>
            <a:r>
              <a:rPr lang="ru-RU" altLang="ru-RU" b="1" i="1" dirty="0" smtClean="0">
                <a:solidFill>
                  <a:srgbClr val="141742"/>
                </a:solidFill>
              </a:rPr>
              <a:t>РСМ: Россию </a:t>
            </a:r>
            <a:r>
              <a:rPr lang="ru-RU" altLang="ru-RU" b="1" i="1" dirty="0">
                <a:solidFill>
                  <a:srgbClr val="141742"/>
                </a:solidFill>
              </a:rPr>
              <a:t>Строить Молодым!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46000" y="359403"/>
            <a:ext cx="5760000" cy="1151898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1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F538FAD-068C-49F8-86FE-8FEABB205B19}"/>
              </a:ext>
            </a:extLst>
          </p:cNvPr>
          <p:cNvSpPr/>
          <p:nvPr/>
        </p:nvSpPr>
        <p:spPr>
          <a:xfrm>
            <a:off x="9078455" y="2913710"/>
            <a:ext cx="2943548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Программы/Проекты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278CD70-AE68-456F-9A2D-F172E7C1C639}"/>
              </a:ext>
            </a:extLst>
          </p:cNvPr>
          <p:cNvSpPr/>
          <p:nvPr/>
        </p:nvSpPr>
        <p:spPr>
          <a:xfrm>
            <a:off x="246000" y="2131678"/>
            <a:ext cx="2947820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43594E-EA7A-4F97-BCA1-401A9417ED2B}"/>
              </a:ext>
            </a:extLst>
          </p:cNvPr>
          <p:cNvSpPr/>
          <p:nvPr/>
        </p:nvSpPr>
        <p:spPr>
          <a:xfrm>
            <a:off x="3193820" y="2138694"/>
            <a:ext cx="2951897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DC37128-6F00-4AB4-8AAA-4170C7C3204C}"/>
              </a:ext>
            </a:extLst>
          </p:cNvPr>
          <p:cNvSpPr/>
          <p:nvPr/>
        </p:nvSpPr>
        <p:spPr>
          <a:xfrm>
            <a:off x="6151339" y="2131678"/>
            <a:ext cx="2942198" cy="76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4C5EF18-0FD0-4C82-95A6-75178A9D138F}"/>
              </a:ext>
            </a:extLst>
          </p:cNvPr>
          <p:cNvSpPr/>
          <p:nvPr/>
        </p:nvSpPr>
        <p:spPr>
          <a:xfrm>
            <a:off x="9086437" y="2138694"/>
            <a:ext cx="2935566" cy="765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28F29BA-918B-4A41-8A1A-B69D91D4149D}"/>
              </a:ext>
            </a:extLst>
          </p:cNvPr>
          <p:cNvSpPr/>
          <p:nvPr/>
        </p:nvSpPr>
        <p:spPr>
          <a:xfrm>
            <a:off x="240557" y="2905095"/>
            <a:ext cx="2947641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903BA20-74DF-4175-8B38-F54B17809472}"/>
              </a:ext>
            </a:extLst>
          </p:cNvPr>
          <p:cNvSpPr/>
          <p:nvPr/>
        </p:nvSpPr>
        <p:spPr>
          <a:xfrm>
            <a:off x="3175000" y="2903510"/>
            <a:ext cx="2976339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9EAE80E-E19B-44C6-9B1E-F051F02E8D54}"/>
              </a:ext>
            </a:extLst>
          </p:cNvPr>
          <p:cNvSpPr/>
          <p:nvPr/>
        </p:nvSpPr>
        <p:spPr>
          <a:xfrm>
            <a:off x="6145256" y="2896676"/>
            <a:ext cx="2935559" cy="29784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234475" y="5772125"/>
            <a:ext cx="2951897" cy="202772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E315B23-79CB-4805-92A3-59E8524F1B02}"/>
              </a:ext>
            </a:extLst>
          </p:cNvPr>
          <p:cNvSpPr/>
          <p:nvPr/>
        </p:nvSpPr>
        <p:spPr>
          <a:xfrm>
            <a:off x="3193817" y="5770723"/>
            <a:ext cx="2951439" cy="20417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FB84378-37E0-48C6-AC83-DB980657FB1F}"/>
              </a:ext>
            </a:extLst>
          </p:cNvPr>
          <p:cNvSpPr/>
          <p:nvPr/>
        </p:nvSpPr>
        <p:spPr>
          <a:xfrm>
            <a:off x="6163042" y="5761989"/>
            <a:ext cx="2939927" cy="20243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A68225D-78F4-4494-8A65-BAD9428A6407}"/>
              </a:ext>
            </a:extLst>
          </p:cNvPr>
          <p:cNvSpPr/>
          <p:nvPr/>
        </p:nvSpPr>
        <p:spPr>
          <a:xfrm>
            <a:off x="9103928" y="5779478"/>
            <a:ext cx="2921496" cy="19541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B9FB7B9-4FBE-41A7-AFEC-1A1A055B6290}"/>
              </a:ext>
            </a:extLst>
          </p:cNvPr>
          <p:cNvSpPr txBox="1"/>
          <p:nvPr/>
        </p:nvSpPr>
        <p:spPr>
          <a:xfrm>
            <a:off x="6431371" y="4393546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214000"/>
            <a:ext cx="26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Российская студенческая весна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96000" y="2214000"/>
            <a:ext cx="247500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Пространство развития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21000" y="2214000"/>
            <a:ext cx="2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GAME</a:t>
            </a:r>
            <a:r>
              <a:rPr lang="ru-RU" b="1" dirty="0" smtClean="0">
                <a:solidFill>
                  <a:schemeClr val="bg1"/>
                </a:solidFill>
              </a:rPr>
              <a:t>_ПОЛАР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291000" y="2214000"/>
            <a:ext cx="238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Студент года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18849" y="2951236"/>
            <a:ext cx="26689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Центральная программа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Программа развития и поддержки студенческого творчества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258580" y="2951236"/>
            <a:ext cx="25444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Федеральный проект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dirty="0"/>
              <a:t>С</a:t>
            </a:r>
            <a:r>
              <a:rPr lang="ru-RU" dirty="0" smtClean="0"/>
              <a:t>оциальное </a:t>
            </a:r>
            <a:r>
              <a:rPr lang="ru-RU" dirty="0"/>
              <a:t>развитие территорий малых городов и поселений, через создание проектных команд</a:t>
            </a:r>
          </a:p>
          <a:p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156958" y="2974600"/>
            <a:ext cx="2575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Всероссийский проект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02969" y="2970200"/>
            <a:ext cx="238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Федеральный проект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231843" y="4419110"/>
            <a:ext cx="2698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Всероссийский проект по развитию деятельности педагогических отрядов лагерей актива России 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62" y="154275"/>
            <a:ext cx="4910338" cy="15148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45" y="3392216"/>
            <a:ext cx="2755082" cy="10268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731" y="3388459"/>
            <a:ext cx="2209908" cy="1717616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114672" y="3413043"/>
            <a:ext cx="3077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</a:t>
            </a:r>
            <a:r>
              <a:rPr lang="ru-RU" dirty="0" smtClean="0"/>
              <a:t>онкурсный проект для </a:t>
            </a:r>
            <a:r>
              <a:rPr lang="ru-RU" dirty="0"/>
              <a:t>обучающихся образовательных организаций, имеющих особые достижения в учебной, научной, спортивной, творческой и общественной </a:t>
            </a:r>
            <a:r>
              <a:rPr lang="ru-RU" dirty="0" smtClean="0"/>
              <a:t>жизни</a:t>
            </a:r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812" y="3281121"/>
            <a:ext cx="2629294" cy="1283612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236202" y="5772122"/>
            <a:ext cx="2951897" cy="202772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0E315B23-79CB-4805-92A3-59E8524F1B02}"/>
              </a:ext>
            </a:extLst>
          </p:cNvPr>
          <p:cNvSpPr/>
          <p:nvPr/>
        </p:nvSpPr>
        <p:spPr>
          <a:xfrm>
            <a:off x="3195544" y="5770720"/>
            <a:ext cx="2951439" cy="20417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2FB84378-37E0-48C6-AC83-DB980657FB1F}"/>
              </a:ext>
            </a:extLst>
          </p:cNvPr>
          <p:cNvSpPr/>
          <p:nvPr/>
        </p:nvSpPr>
        <p:spPr>
          <a:xfrm>
            <a:off x="6163275" y="5776501"/>
            <a:ext cx="2939927" cy="20243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67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Программы/Проекты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278CD70-AE68-456F-9A2D-F172E7C1C639}"/>
              </a:ext>
            </a:extLst>
          </p:cNvPr>
          <p:cNvSpPr/>
          <p:nvPr/>
        </p:nvSpPr>
        <p:spPr>
          <a:xfrm>
            <a:off x="246000" y="2131678"/>
            <a:ext cx="2947820" cy="76500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43594E-EA7A-4F97-BCA1-401A9417ED2B}"/>
              </a:ext>
            </a:extLst>
          </p:cNvPr>
          <p:cNvSpPr/>
          <p:nvPr/>
        </p:nvSpPr>
        <p:spPr>
          <a:xfrm>
            <a:off x="3193820" y="2138694"/>
            <a:ext cx="2951897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DC37128-6F00-4AB4-8AAA-4170C7C3204C}"/>
              </a:ext>
            </a:extLst>
          </p:cNvPr>
          <p:cNvSpPr/>
          <p:nvPr/>
        </p:nvSpPr>
        <p:spPr>
          <a:xfrm>
            <a:off x="6151339" y="2131678"/>
            <a:ext cx="2942198" cy="76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4C5EF18-0FD0-4C82-95A6-75178A9D138F}"/>
              </a:ext>
            </a:extLst>
          </p:cNvPr>
          <p:cNvSpPr/>
          <p:nvPr/>
        </p:nvSpPr>
        <p:spPr>
          <a:xfrm>
            <a:off x="9086437" y="2138694"/>
            <a:ext cx="2935566" cy="765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28F29BA-918B-4A41-8A1A-B69D91D4149D}"/>
              </a:ext>
            </a:extLst>
          </p:cNvPr>
          <p:cNvSpPr/>
          <p:nvPr/>
        </p:nvSpPr>
        <p:spPr>
          <a:xfrm>
            <a:off x="240557" y="2905095"/>
            <a:ext cx="2947641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903BA20-74DF-4175-8B38-F54B17809472}"/>
              </a:ext>
            </a:extLst>
          </p:cNvPr>
          <p:cNvSpPr/>
          <p:nvPr/>
        </p:nvSpPr>
        <p:spPr>
          <a:xfrm>
            <a:off x="3204343" y="2903510"/>
            <a:ext cx="2946996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9EAE80E-E19B-44C6-9B1E-F051F02E8D54}"/>
              </a:ext>
            </a:extLst>
          </p:cNvPr>
          <p:cNvSpPr/>
          <p:nvPr/>
        </p:nvSpPr>
        <p:spPr>
          <a:xfrm>
            <a:off x="6156959" y="2907610"/>
            <a:ext cx="2923396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F538FAD-068C-49F8-86FE-8FEABB205B19}"/>
              </a:ext>
            </a:extLst>
          </p:cNvPr>
          <p:cNvSpPr/>
          <p:nvPr/>
        </p:nvSpPr>
        <p:spPr>
          <a:xfrm>
            <a:off x="9078455" y="2913710"/>
            <a:ext cx="2943548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234475" y="5772125"/>
            <a:ext cx="2951897" cy="202772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E315B23-79CB-4805-92A3-59E8524F1B02}"/>
              </a:ext>
            </a:extLst>
          </p:cNvPr>
          <p:cNvSpPr/>
          <p:nvPr/>
        </p:nvSpPr>
        <p:spPr>
          <a:xfrm>
            <a:off x="3193817" y="5770723"/>
            <a:ext cx="2951439" cy="20417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FB84378-37E0-48C6-AC83-DB980657FB1F}"/>
              </a:ext>
            </a:extLst>
          </p:cNvPr>
          <p:cNvSpPr/>
          <p:nvPr/>
        </p:nvSpPr>
        <p:spPr>
          <a:xfrm>
            <a:off x="6163042" y="5761989"/>
            <a:ext cx="2939927" cy="20243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A68225D-78F4-4494-8A65-BAD9428A6407}"/>
              </a:ext>
            </a:extLst>
          </p:cNvPr>
          <p:cNvSpPr/>
          <p:nvPr/>
        </p:nvSpPr>
        <p:spPr>
          <a:xfrm>
            <a:off x="9078454" y="5779479"/>
            <a:ext cx="2921496" cy="19541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81000" y="2214000"/>
            <a:ext cx="26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Ассоциация тренеров РСМ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36437" y="2059529"/>
            <a:ext cx="30619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Российско-Белорусское молодежное сотрудничество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21000" y="2214000"/>
            <a:ext cx="25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Студенческое самоуправление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87004" y="2123178"/>
            <a:ext cx="2704768" cy="830997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Национальный совет студенческих комиссий по качеству образования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0346" y="2723883"/>
            <a:ext cx="26689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Ф</a:t>
            </a:r>
            <a:r>
              <a:rPr lang="ru-RU" dirty="0" smtClean="0"/>
              <a:t>ормирование </a:t>
            </a:r>
            <a:r>
              <a:rPr lang="ru-RU" dirty="0"/>
              <a:t>команды тренеров </a:t>
            </a:r>
            <a:r>
              <a:rPr lang="ru-RU" dirty="0" smtClean="0"/>
              <a:t>неформального </a:t>
            </a:r>
            <a:r>
              <a:rPr lang="ru-RU" dirty="0"/>
              <a:t>образования под индивидуальный запрос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257772" y="2717583"/>
            <a:ext cx="27379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dirty="0" smtClean="0"/>
              <a:t>Партнерство с Общественным объединением «Белорусский республиканский союз молодежи»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156958" y="2974600"/>
            <a:ext cx="275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Центральная программа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02969" y="2970200"/>
            <a:ext cx="238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245360" y="4785280"/>
            <a:ext cx="2812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оздание и реорганизация </a:t>
            </a:r>
            <a:r>
              <a:rPr lang="ru-RU" dirty="0"/>
              <a:t>студенческих </a:t>
            </a:r>
            <a:r>
              <a:rPr lang="ru-RU" dirty="0" smtClean="0"/>
              <a:t>советов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9194498" y="4052098"/>
            <a:ext cx="3077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роект</a:t>
            </a:r>
            <a:r>
              <a:rPr lang="ru-RU" dirty="0"/>
              <a:t>, способствующий интеграции студентов в систему управления качеством образования для создания образовательной среды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62" y="154275"/>
            <a:ext cx="4910338" cy="15148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2" y="3154866"/>
            <a:ext cx="2327772" cy="97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90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Программы/Проекты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278CD70-AE68-456F-9A2D-F172E7C1C639}"/>
              </a:ext>
            </a:extLst>
          </p:cNvPr>
          <p:cNvSpPr/>
          <p:nvPr/>
        </p:nvSpPr>
        <p:spPr>
          <a:xfrm>
            <a:off x="246000" y="2131678"/>
            <a:ext cx="2947820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43594E-EA7A-4F97-BCA1-401A9417ED2B}"/>
              </a:ext>
            </a:extLst>
          </p:cNvPr>
          <p:cNvSpPr/>
          <p:nvPr/>
        </p:nvSpPr>
        <p:spPr>
          <a:xfrm>
            <a:off x="3193820" y="2138694"/>
            <a:ext cx="2951897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DC37128-6F00-4AB4-8AAA-4170C7C3204C}"/>
              </a:ext>
            </a:extLst>
          </p:cNvPr>
          <p:cNvSpPr/>
          <p:nvPr/>
        </p:nvSpPr>
        <p:spPr>
          <a:xfrm>
            <a:off x="6151339" y="2131678"/>
            <a:ext cx="2942198" cy="76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4C5EF18-0FD0-4C82-95A6-75178A9D138F}"/>
              </a:ext>
            </a:extLst>
          </p:cNvPr>
          <p:cNvSpPr/>
          <p:nvPr/>
        </p:nvSpPr>
        <p:spPr>
          <a:xfrm>
            <a:off x="9086437" y="2138694"/>
            <a:ext cx="2935566" cy="765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28F29BA-918B-4A41-8A1A-B69D91D4149D}"/>
              </a:ext>
            </a:extLst>
          </p:cNvPr>
          <p:cNvSpPr/>
          <p:nvPr/>
        </p:nvSpPr>
        <p:spPr>
          <a:xfrm>
            <a:off x="240557" y="2905095"/>
            <a:ext cx="2947641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903BA20-74DF-4175-8B38-F54B17809472}"/>
              </a:ext>
            </a:extLst>
          </p:cNvPr>
          <p:cNvSpPr/>
          <p:nvPr/>
        </p:nvSpPr>
        <p:spPr>
          <a:xfrm>
            <a:off x="3204343" y="2903510"/>
            <a:ext cx="2946996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9EAE80E-E19B-44C6-9B1E-F051F02E8D54}"/>
              </a:ext>
            </a:extLst>
          </p:cNvPr>
          <p:cNvSpPr/>
          <p:nvPr/>
        </p:nvSpPr>
        <p:spPr>
          <a:xfrm>
            <a:off x="6156959" y="2907610"/>
            <a:ext cx="2923396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F538FAD-068C-49F8-86FE-8FEABB205B19}"/>
              </a:ext>
            </a:extLst>
          </p:cNvPr>
          <p:cNvSpPr/>
          <p:nvPr/>
        </p:nvSpPr>
        <p:spPr>
          <a:xfrm>
            <a:off x="9078455" y="2913710"/>
            <a:ext cx="2943548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234475" y="5797420"/>
            <a:ext cx="2951897" cy="202772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E315B23-79CB-4805-92A3-59E8524F1B02}"/>
              </a:ext>
            </a:extLst>
          </p:cNvPr>
          <p:cNvSpPr/>
          <p:nvPr/>
        </p:nvSpPr>
        <p:spPr>
          <a:xfrm>
            <a:off x="3193878" y="5796019"/>
            <a:ext cx="2951439" cy="20417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FB84378-37E0-48C6-AC83-DB980657FB1F}"/>
              </a:ext>
            </a:extLst>
          </p:cNvPr>
          <p:cNvSpPr/>
          <p:nvPr/>
        </p:nvSpPr>
        <p:spPr>
          <a:xfrm>
            <a:off x="6163321" y="5787327"/>
            <a:ext cx="2939927" cy="20243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A68225D-78F4-4494-8A65-BAD9428A6407}"/>
              </a:ext>
            </a:extLst>
          </p:cNvPr>
          <p:cNvSpPr/>
          <p:nvPr/>
        </p:nvSpPr>
        <p:spPr>
          <a:xfrm>
            <a:off x="9101738" y="5796019"/>
            <a:ext cx="2921496" cy="19541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B9FB7B9-4FBE-41A7-AFEC-1A1A055B6290}"/>
              </a:ext>
            </a:extLst>
          </p:cNvPr>
          <p:cNvSpPr txBox="1"/>
          <p:nvPr/>
        </p:nvSpPr>
        <p:spPr>
          <a:xfrm>
            <a:off x="6431371" y="4393546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293535" y="2158963"/>
            <a:ext cx="2801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Российско-китайский бизнес-инкубатор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71206" y="2060445"/>
            <a:ext cx="29075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Национальный совет студенческих комиссий по качеству образования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388458" y="2265127"/>
            <a:ext cx="2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Арт-Профи Форум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97845" y="2186974"/>
            <a:ext cx="2704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Международный клуб привилегий РСМ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81194" y="2805294"/>
            <a:ext cx="2790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Серия </a:t>
            </a:r>
            <a:r>
              <a:rPr lang="ru-RU" dirty="0"/>
              <a:t>проектов, </a:t>
            </a:r>
            <a:r>
              <a:rPr lang="ru-RU" dirty="0" err="1" smtClean="0"/>
              <a:t>позволяющи</a:t>
            </a:r>
            <a:r>
              <a:rPr lang="ru-RU" dirty="0" smtClean="0"/>
              <a:t> </a:t>
            </a:r>
            <a:r>
              <a:rPr lang="ru-RU" dirty="0"/>
              <a:t>ускорить и усилить кооперацию молодых людей в </a:t>
            </a:r>
            <a:r>
              <a:rPr lang="ru-RU" dirty="0" smtClean="0"/>
              <a:t>бизнесе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3193818" y="2910526"/>
            <a:ext cx="29651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Федеральный проект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dirty="0" smtClean="0"/>
              <a:t>Проект</a:t>
            </a:r>
            <a:r>
              <a:rPr lang="ru-RU" dirty="0"/>
              <a:t>, способствующий интеграции студентов в систему управления качеством образования для создания образовательной среды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156958" y="2974600"/>
            <a:ext cx="275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Федеральный проект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02968" y="2970200"/>
            <a:ext cx="279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Центральная программа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222167" y="4579150"/>
            <a:ext cx="2812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направлен </a:t>
            </a:r>
            <a:r>
              <a:rPr lang="ru-RU" dirty="0"/>
              <a:t>на повышение престижа рабочих профессий и специальностей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121769" y="4547434"/>
            <a:ext cx="3077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Дисконтная система </a:t>
            </a:r>
            <a:r>
              <a:rPr lang="ru-RU" dirty="0"/>
              <a:t>для </a:t>
            </a:r>
            <a:r>
              <a:rPr lang="ru-RU" dirty="0" smtClean="0"/>
              <a:t>молодёжи. </a:t>
            </a:r>
            <a:r>
              <a:rPr lang="ru-RU" dirty="0"/>
              <a:t>Европейская Ассоциация молодежных </a:t>
            </a:r>
            <a:r>
              <a:rPr lang="ru-RU" dirty="0" smtClean="0"/>
              <a:t>карт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62" y="154275"/>
            <a:ext cx="4910338" cy="15148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769" y="3502661"/>
            <a:ext cx="2462779" cy="88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40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Программы/Проекты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278CD70-AE68-456F-9A2D-F172E7C1C639}"/>
              </a:ext>
            </a:extLst>
          </p:cNvPr>
          <p:cNvSpPr/>
          <p:nvPr/>
        </p:nvSpPr>
        <p:spPr>
          <a:xfrm>
            <a:off x="246000" y="2131678"/>
            <a:ext cx="2947820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43594E-EA7A-4F97-BCA1-401A9417ED2B}"/>
              </a:ext>
            </a:extLst>
          </p:cNvPr>
          <p:cNvSpPr/>
          <p:nvPr/>
        </p:nvSpPr>
        <p:spPr>
          <a:xfrm>
            <a:off x="3206074" y="2126371"/>
            <a:ext cx="2951897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DC37128-6F00-4AB4-8AAA-4170C7C3204C}"/>
              </a:ext>
            </a:extLst>
          </p:cNvPr>
          <p:cNvSpPr/>
          <p:nvPr/>
        </p:nvSpPr>
        <p:spPr>
          <a:xfrm>
            <a:off x="6151339" y="2131678"/>
            <a:ext cx="2942198" cy="76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4C5EF18-0FD0-4C82-95A6-75178A9D138F}"/>
              </a:ext>
            </a:extLst>
          </p:cNvPr>
          <p:cNvSpPr/>
          <p:nvPr/>
        </p:nvSpPr>
        <p:spPr>
          <a:xfrm>
            <a:off x="9086437" y="2138694"/>
            <a:ext cx="2935566" cy="765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28F29BA-918B-4A41-8A1A-B69D91D4149D}"/>
              </a:ext>
            </a:extLst>
          </p:cNvPr>
          <p:cNvSpPr/>
          <p:nvPr/>
        </p:nvSpPr>
        <p:spPr>
          <a:xfrm>
            <a:off x="240913" y="2876345"/>
            <a:ext cx="2947641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Центральная программа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Система мероприятий, направленных на развитие индивидуального члена РСМ, как человека с активной гражданской позицией, через развитие его компетенций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903BA20-74DF-4175-8B38-F54B17809472}"/>
              </a:ext>
            </a:extLst>
          </p:cNvPr>
          <p:cNvSpPr/>
          <p:nvPr/>
        </p:nvSpPr>
        <p:spPr>
          <a:xfrm>
            <a:off x="3204740" y="2876345"/>
            <a:ext cx="2946996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9EAE80E-E19B-44C6-9B1E-F051F02E8D54}"/>
              </a:ext>
            </a:extLst>
          </p:cNvPr>
          <p:cNvSpPr/>
          <p:nvPr/>
        </p:nvSpPr>
        <p:spPr>
          <a:xfrm>
            <a:off x="6156959" y="2907610"/>
            <a:ext cx="2923396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AF538FAD-068C-49F8-86FE-8FEABB205B19}"/>
              </a:ext>
            </a:extLst>
          </p:cNvPr>
          <p:cNvSpPr/>
          <p:nvPr/>
        </p:nvSpPr>
        <p:spPr>
          <a:xfrm>
            <a:off x="9078455" y="2913710"/>
            <a:ext cx="2943548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234475" y="5772125"/>
            <a:ext cx="2951897" cy="202772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E315B23-79CB-4805-92A3-59E8524F1B02}"/>
              </a:ext>
            </a:extLst>
          </p:cNvPr>
          <p:cNvSpPr/>
          <p:nvPr/>
        </p:nvSpPr>
        <p:spPr>
          <a:xfrm>
            <a:off x="3193817" y="5770723"/>
            <a:ext cx="2951439" cy="20417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FB84378-37E0-48C6-AC83-DB980657FB1F}"/>
              </a:ext>
            </a:extLst>
          </p:cNvPr>
          <p:cNvSpPr/>
          <p:nvPr/>
        </p:nvSpPr>
        <p:spPr>
          <a:xfrm>
            <a:off x="6163042" y="5761989"/>
            <a:ext cx="2939927" cy="20243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7A68225D-78F4-4494-8A65-BAD9428A6407}"/>
              </a:ext>
            </a:extLst>
          </p:cNvPr>
          <p:cNvSpPr/>
          <p:nvPr/>
        </p:nvSpPr>
        <p:spPr>
          <a:xfrm>
            <a:off x="9101738" y="5766874"/>
            <a:ext cx="2921496" cy="19541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B9FB7B9-4FBE-41A7-AFEC-1A1A055B6290}"/>
              </a:ext>
            </a:extLst>
          </p:cNvPr>
          <p:cNvSpPr txBox="1"/>
          <p:nvPr/>
        </p:nvSpPr>
        <p:spPr>
          <a:xfrm>
            <a:off x="6431371" y="4393546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173805" y="2336528"/>
            <a:ext cx="2907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Патриот и гражданин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72708" y="2212821"/>
            <a:ext cx="25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Ученическое самоуправление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97845" y="2186974"/>
            <a:ext cx="2704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Корпус общественных наблюдателей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71784" y="2891371"/>
            <a:ext cx="2848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Центральная программа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dirty="0" smtClean="0"/>
              <a:t>Программа направлена на </a:t>
            </a:r>
            <a:r>
              <a:rPr lang="ru-RU" dirty="0"/>
              <a:t>содействие патриотическому воспитанию молодых граждан </a:t>
            </a:r>
            <a:r>
              <a:rPr lang="ru-RU" dirty="0" smtClean="0"/>
              <a:t>РФ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156958" y="2974600"/>
            <a:ext cx="275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Центральная программа</a:t>
            </a:r>
            <a:endParaRPr lang="ru-RU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9102968" y="2970200"/>
            <a:ext cx="2799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Центральная программа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209089" y="4632217"/>
            <a:ext cx="2812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Программа моделирует </a:t>
            </a:r>
            <a:r>
              <a:rPr lang="ru-RU" dirty="0"/>
              <a:t>систему самоорганизации ребенка, активизирует его лидерские способности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62" y="154275"/>
            <a:ext cx="4910338" cy="151485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857" y="3671370"/>
            <a:ext cx="1610583" cy="145468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9132485" y="3738138"/>
            <a:ext cx="30773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</a:t>
            </a:r>
            <a:r>
              <a:rPr lang="ru-RU" dirty="0" smtClean="0"/>
              <a:t>роект </a:t>
            </a:r>
            <a:r>
              <a:rPr lang="ru-RU" dirty="0"/>
              <a:t>по мониторингу проведения </a:t>
            </a:r>
            <a:r>
              <a:rPr lang="ru-RU" dirty="0" smtClean="0"/>
              <a:t>ГИА в </a:t>
            </a:r>
            <a:r>
              <a:rPr lang="ru-RU" dirty="0"/>
              <a:t>части волонтерской деятельности независимых общественных наблюдателей для объективного оценивания проведения ГИА </a:t>
            </a:r>
            <a:r>
              <a:rPr lang="ru-RU" dirty="0" smtClean="0"/>
              <a:t>в РФ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140" y="3253567"/>
            <a:ext cx="1354551" cy="108364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61000" y="2212821"/>
            <a:ext cx="229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Команда РСМ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Программы/Проекты 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43594E-EA7A-4F97-BCA1-401A9417ED2B}"/>
              </a:ext>
            </a:extLst>
          </p:cNvPr>
          <p:cNvSpPr/>
          <p:nvPr/>
        </p:nvSpPr>
        <p:spPr>
          <a:xfrm>
            <a:off x="4540519" y="2138694"/>
            <a:ext cx="2951897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DC37128-6F00-4AB4-8AAA-4170C7C3204C}"/>
              </a:ext>
            </a:extLst>
          </p:cNvPr>
          <p:cNvSpPr/>
          <p:nvPr/>
        </p:nvSpPr>
        <p:spPr>
          <a:xfrm>
            <a:off x="7492757" y="2138694"/>
            <a:ext cx="2942198" cy="76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9EAE80E-E19B-44C6-9B1E-F051F02E8D54}"/>
              </a:ext>
            </a:extLst>
          </p:cNvPr>
          <p:cNvSpPr/>
          <p:nvPr/>
        </p:nvSpPr>
        <p:spPr>
          <a:xfrm>
            <a:off x="7498377" y="2914626"/>
            <a:ext cx="2923396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E315B23-79CB-4805-92A3-59E8524F1B02}"/>
              </a:ext>
            </a:extLst>
          </p:cNvPr>
          <p:cNvSpPr/>
          <p:nvPr/>
        </p:nvSpPr>
        <p:spPr>
          <a:xfrm>
            <a:off x="4535235" y="5777739"/>
            <a:ext cx="2951439" cy="20417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FB84378-37E0-48C6-AC83-DB980657FB1F}"/>
              </a:ext>
            </a:extLst>
          </p:cNvPr>
          <p:cNvSpPr/>
          <p:nvPr/>
        </p:nvSpPr>
        <p:spPr>
          <a:xfrm>
            <a:off x="7492293" y="5779481"/>
            <a:ext cx="2939927" cy="20243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B9FB7B9-4FBE-41A7-AFEC-1A1A055B6290}"/>
              </a:ext>
            </a:extLst>
          </p:cNvPr>
          <p:cNvSpPr txBox="1"/>
          <p:nvPr/>
        </p:nvSpPr>
        <p:spPr>
          <a:xfrm>
            <a:off x="6431371" y="4393546"/>
            <a:ext cx="1939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. 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4523996" y="2244095"/>
            <a:ext cx="2907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Всероссийская юниор-лига КВН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72789" y="2351792"/>
            <a:ext cx="25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МЫ вместе!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09294" y="2981616"/>
            <a:ext cx="28488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Центральная программа</a:t>
            </a: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r>
              <a:rPr lang="ru-RU" dirty="0" smtClean="0"/>
              <a:t>Организация игр КВН для развития творчества и </a:t>
            </a:r>
            <a:r>
              <a:rPr lang="ru-RU" dirty="0"/>
              <a:t>организации продуктивного досуга детей и молодежи.</a:t>
            </a:r>
            <a:endParaRPr lang="ru-RU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7498376" y="2981616"/>
            <a:ext cx="275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Федеральный проект</a:t>
            </a:r>
            <a:endParaRPr lang="ru-RU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7538549" y="4321168"/>
            <a:ext cx="2812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Проект направлен на </a:t>
            </a:r>
            <a:r>
              <a:rPr lang="ru-RU" dirty="0"/>
              <a:t>воспитание у молодежи культуры межнационального общения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262" y="154275"/>
            <a:ext cx="4910338" cy="15148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65" y="3350159"/>
            <a:ext cx="1300248" cy="10496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709" y="3196342"/>
            <a:ext cx="1322593" cy="1322593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1278CD70-AE68-456F-9A2D-F172E7C1C639}"/>
              </a:ext>
            </a:extLst>
          </p:cNvPr>
          <p:cNvSpPr/>
          <p:nvPr/>
        </p:nvSpPr>
        <p:spPr>
          <a:xfrm>
            <a:off x="1587415" y="2138694"/>
            <a:ext cx="2947820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Проектный офис РСМ</a:t>
            </a:r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28F29BA-918B-4A41-8A1A-B69D91D4149D}"/>
              </a:ext>
            </a:extLst>
          </p:cNvPr>
          <p:cNvSpPr/>
          <p:nvPr/>
        </p:nvSpPr>
        <p:spPr>
          <a:xfrm>
            <a:off x="1581975" y="2899411"/>
            <a:ext cx="2947641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1575893" y="5779141"/>
            <a:ext cx="2951897" cy="202772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903BA20-74DF-4175-8B38-F54B17809472}"/>
              </a:ext>
            </a:extLst>
          </p:cNvPr>
          <p:cNvSpPr/>
          <p:nvPr/>
        </p:nvSpPr>
        <p:spPr>
          <a:xfrm>
            <a:off x="1580794" y="2890426"/>
            <a:ext cx="2946996" cy="2887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563653" y="3838156"/>
            <a:ext cx="27207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Создан в качестве консультационной структуры РСМ, которая состоит из экспертов с опытом в сфере проектной деятельности и </a:t>
            </a:r>
            <a:r>
              <a:rPr lang="ru-RU" dirty="0" err="1" smtClean="0"/>
              <a:t>грантрайтинга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87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D692638-F08C-4F8D-9B03-9504E505B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План мероприятий студенческого клуба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278CD70-AE68-456F-9A2D-F172E7C1C639}"/>
              </a:ext>
            </a:extLst>
          </p:cNvPr>
          <p:cNvSpPr/>
          <p:nvPr/>
        </p:nvSpPr>
        <p:spPr>
          <a:xfrm>
            <a:off x="1442980" y="2142610"/>
            <a:ext cx="2947820" cy="765000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>
                <a:solidFill>
                  <a:schemeClr val="bg1"/>
                </a:solidFill>
              </a:rPr>
              <a:t>Международный клуб привилегий РСМ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43594E-EA7A-4F97-BCA1-401A9417ED2B}"/>
              </a:ext>
            </a:extLst>
          </p:cNvPr>
          <p:cNvSpPr/>
          <p:nvPr/>
        </p:nvSpPr>
        <p:spPr>
          <a:xfrm>
            <a:off x="4386000" y="2142610"/>
            <a:ext cx="2951897" cy="765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Тренинговый</a:t>
            </a:r>
            <a:r>
              <a:rPr lang="ru-RU" dirty="0" smtClean="0"/>
              <a:t> центр РСМ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DC37128-6F00-4AB4-8AAA-4170C7C3204C}"/>
              </a:ext>
            </a:extLst>
          </p:cNvPr>
          <p:cNvSpPr/>
          <p:nvPr/>
        </p:nvSpPr>
        <p:spPr>
          <a:xfrm>
            <a:off x="7332996" y="2142610"/>
            <a:ext cx="2942198" cy="765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Кадровая школа РСМ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28F29BA-918B-4A41-8A1A-B69D91D4149D}"/>
              </a:ext>
            </a:extLst>
          </p:cNvPr>
          <p:cNvSpPr/>
          <p:nvPr/>
        </p:nvSpPr>
        <p:spPr>
          <a:xfrm>
            <a:off x="1452052" y="2902530"/>
            <a:ext cx="2947641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 </a:t>
            </a:r>
            <a:r>
              <a:rPr lang="ru-RU" dirty="0" err="1" smtClean="0">
                <a:solidFill>
                  <a:schemeClr val="tx1"/>
                </a:solidFill>
              </a:rPr>
              <a:t>скидочной</a:t>
            </a:r>
            <a:r>
              <a:rPr lang="ru-RU" dirty="0" smtClean="0">
                <a:solidFill>
                  <a:schemeClr val="tx1"/>
                </a:solidFill>
              </a:rPr>
              <a:t> системы для студентов в районе нахождения учебного заведения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903BA20-74DF-4175-8B38-F54B17809472}"/>
              </a:ext>
            </a:extLst>
          </p:cNvPr>
          <p:cNvSpPr/>
          <p:nvPr/>
        </p:nvSpPr>
        <p:spPr>
          <a:xfrm>
            <a:off x="4418292" y="2902808"/>
            <a:ext cx="2946996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Создание сообщества специалистов неформального образования, команда тренеров, </a:t>
            </a:r>
            <a:r>
              <a:rPr lang="ru-RU" dirty="0" err="1" smtClean="0">
                <a:solidFill>
                  <a:schemeClr val="tx1"/>
                </a:solidFill>
              </a:rPr>
              <a:t>фасилитаторов</a:t>
            </a:r>
            <a:r>
              <a:rPr lang="ru-RU" dirty="0" smtClean="0">
                <a:solidFill>
                  <a:schemeClr val="tx1"/>
                </a:solidFill>
              </a:rPr>
              <a:t>, модераторов и экспертов в области молодежной политики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9EAE80E-E19B-44C6-9B1E-F051F02E8D54}"/>
              </a:ext>
            </a:extLst>
          </p:cNvPr>
          <p:cNvSpPr/>
          <p:nvPr/>
        </p:nvSpPr>
        <p:spPr>
          <a:xfrm>
            <a:off x="7342702" y="2907610"/>
            <a:ext cx="2923396" cy="2970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Повышение уровня знаний, умений и навыков у молодых региональных лидеров, способствующих их профессиональному становлению, как команды общественного представительства Новосибирского регионального отделения.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70FF005F-61F2-49AE-8CB4-AF51E1A9F40C}"/>
              </a:ext>
            </a:extLst>
          </p:cNvPr>
          <p:cNvSpPr/>
          <p:nvPr/>
        </p:nvSpPr>
        <p:spPr>
          <a:xfrm>
            <a:off x="1457095" y="5848319"/>
            <a:ext cx="2951897" cy="202772"/>
          </a:xfrm>
          <a:prstGeom prst="rect">
            <a:avLst/>
          </a:prstGeom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E315B23-79CB-4805-92A3-59E8524F1B02}"/>
              </a:ext>
            </a:extLst>
          </p:cNvPr>
          <p:cNvSpPr/>
          <p:nvPr/>
        </p:nvSpPr>
        <p:spPr>
          <a:xfrm>
            <a:off x="4391757" y="5848660"/>
            <a:ext cx="2951439" cy="20417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2FB84378-37E0-48C6-AC83-DB980657FB1F}"/>
              </a:ext>
            </a:extLst>
          </p:cNvPr>
          <p:cNvSpPr/>
          <p:nvPr/>
        </p:nvSpPr>
        <p:spPr>
          <a:xfrm>
            <a:off x="7337698" y="5848660"/>
            <a:ext cx="2939927" cy="202431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65" y="3120718"/>
            <a:ext cx="2462779" cy="88164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0" y="3358116"/>
            <a:ext cx="1191566" cy="128849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000" y="3358116"/>
            <a:ext cx="1263583" cy="136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6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1742"/>
      </a:accent1>
      <a:accent2>
        <a:srgbClr val="034873"/>
      </a:accent2>
      <a:accent3>
        <a:srgbClr val="FBB812"/>
      </a:accent3>
      <a:accent4>
        <a:srgbClr val="F2B84B"/>
      </a:accent4>
      <a:accent5>
        <a:srgbClr val="F2F2F2"/>
      </a:accent5>
      <a:accent6>
        <a:srgbClr val="FFFFFF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</TotalTime>
  <Words>984</Words>
  <Application>Microsoft Office PowerPoint</Application>
  <PresentationFormat>Произвольный</PresentationFormat>
  <Paragraphs>198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РСМ- это  </vt:lpstr>
      <vt:lpstr>Традиции и символика</vt:lpstr>
      <vt:lpstr>Программы/Проекты </vt:lpstr>
      <vt:lpstr>Программы/Проекты </vt:lpstr>
      <vt:lpstr>Программы/Проекты </vt:lpstr>
      <vt:lpstr>Программы/Проекты </vt:lpstr>
      <vt:lpstr>Программы/Проекты </vt:lpstr>
      <vt:lpstr>План мероприятий студенческого клуба </vt:lpstr>
      <vt:lpstr>План мероприятий студенческого клуба </vt:lpstr>
      <vt:lpstr>Студенческие клубы РСМ</vt:lpstr>
      <vt:lpstr>Создание студенческого клуба Российского Союза Молодежи в учебном заведении позволит: </vt:lpstr>
      <vt:lpstr>Клуб РСМ сможет:</vt:lpstr>
      <vt:lpstr>Образовательная организация получит:</vt:lpstr>
      <vt:lpstr>Награды Российского Союза Молодежи</vt:lpstr>
      <vt:lpstr>НАША КОМАНДА:</vt:lpstr>
      <vt:lpstr>НАШИ КОНТАКТЫ: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user</cp:lastModifiedBy>
  <cp:revision>65</cp:revision>
  <dcterms:created xsi:type="dcterms:W3CDTF">2020-07-24T16:52:01Z</dcterms:created>
  <dcterms:modified xsi:type="dcterms:W3CDTF">2021-11-11T08:32:34Z</dcterms:modified>
</cp:coreProperties>
</file>